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webextensions/webextension1.xml" ContentType="application/vnd.ms-office.webextension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939" r:id="rId3"/>
    <p:sldId id="940" r:id="rId4"/>
    <p:sldId id="941" r:id="rId5"/>
    <p:sldId id="942" r:id="rId6"/>
    <p:sldId id="943" r:id="rId7"/>
    <p:sldId id="936" r:id="rId8"/>
    <p:sldId id="928" r:id="rId9"/>
    <p:sldId id="917" r:id="rId10"/>
    <p:sldId id="924" r:id="rId11"/>
    <p:sldId id="937" r:id="rId12"/>
    <p:sldId id="938" r:id="rId13"/>
    <p:sldId id="927" r:id="rId14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59"/>
  </p:normalViewPr>
  <p:slideViewPr>
    <p:cSldViewPr snapToGrid="0" snapToObjects="1">
      <p:cViewPr varScale="1">
        <p:scale>
          <a:sx n="109" d="100"/>
          <a:sy n="109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EEC50-F9DA-FE46-AC0D-41F52C1B4BD7}" type="datetimeFigureOut">
              <a:rPr lang="es-US" smtClean="0"/>
              <a:t>7/10/19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DD45-9A76-8F44-8BBD-AE0E98DB35F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115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81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32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06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1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760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98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74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10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58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342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24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F251-D007-470E-9E68-3E1B09CC49D9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42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C3AA8-4243-314D-934D-0C7A0FDA0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73F701-F359-3642-A27F-EEEDE526B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D130E-52F6-E146-8688-599525BD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1D69A-77BD-3B4E-90AE-15BA6987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927E7-B1A6-1E46-9E36-022449BE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319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B8CED-CDE3-2242-AEC0-4998F6DA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BA7A33-4A79-D94D-A0E8-8D0CDA431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F3045-7B74-D94B-93E2-C00DAFC9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628D8-8508-A646-82E5-BC68EDE6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FE541-B44A-624A-BBD6-246B2B11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724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B017B6-B382-0548-A813-53D36F10F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5F49C3-C4B9-7E42-A87A-22DF17638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0C8F9-31E1-284E-AB25-6E020242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D73BB-2137-684B-9416-D14954C7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477DB-B542-7E42-AB57-4B9EB513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955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96CFB-3949-8E44-8145-D2BBE2AF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5F813-A4DC-4047-BC8C-64BAABB9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441DCC-41ED-E14E-AB4E-C1DB8478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1A9DD-75A6-FD4C-A309-849E51A4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ED658-19CA-8C47-BC1C-3ECB4534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409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B6BD7-0882-F24E-9B52-289F41A1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05E010-058E-C54D-BF2E-AB30D09A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EE990-1FF4-5641-9031-ED74D9C2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53EDC-CB41-6247-9FA5-A96DD547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0AE12-6860-1F40-8B17-FA2C62DB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5790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19BA0-8CC7-6F44-8106-3FB9CD9F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92CFB-78AD-5F47-AC07-3202896E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092CD2-B80C-714B-A06C-6611A04E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2326C5-27CC-7C4C-BD61-9594AD25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BED8BB-3774-4747-AB9A-15A57B92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1305BC-4D3B-1440-B647-E296FD1A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0088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E0F4-CFB4-BC49-8062-5FCB0086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2DF2E5-951C-F04D-B6F1-0D559D36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3769BC-CCE3-EC40-8490-8A4007FEC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5626C6-652E-7D4A-AADB-EB511E878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B400B5-AF7C-EB4E-9C30-D4C5253DC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9C5970-A9F6-8D41-9996-5F8C402E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3ACC51-3595-EF4B-B0C7-F6259365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61E566-35D9-8F40-97F6-2240AA9B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330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11A2A-E9B1-F346-AB86-5CA9ADCB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11B8ED-05D3-3C4A-8724-020E219E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2FB95A-D971-3B4D-8F78-F44E9229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5185BA-82F9-E44E-9EB2-36ADC15D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2454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887BBA-C865-9546-9FCA-FCB647E4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873CE0-ED7A-A844-B9E1-BCC10937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E4223B-0A62-864A-85D7-E40BF573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1585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802BA-AAAB-A449-BDDC-9EA4247D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F7010-E59B-0C42-B0F7-AD5D319F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C572EA-8B69-A043-AF5E-F5C08F820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BD4F2F-EE07-9144-99B5-78F0650F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8C2A92-2DC2-8D45-87D8-4694D8D7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209BC-EDFE-CC44-8031-A4A170B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4246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60DC2-932C-2248-BA0E-AF0B80B2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60B153-E94E-3346-915F-2F35D751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C39D2F-6DD8-3A4C-AADE-DE64CC8FD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98B10-8B5C-3B4F-AF08-12BC2791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90E49C-AA4F-9243-9EE3-2707D5A4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07C151-72DA-AD4D-A71A-BEF58C5E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3864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826592-8B0E-F74B-BFCB-0F7EB0CB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14FB1-B6A0-EB46-9CA5-FA885967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4D6789-AEF0-C64F-90D1-2EF465181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972F-5F7F-DD49-ACDF-E2453C2FB9ED}" type="datetimeFigureOut">
              <a:rPr lang="es-US" smtClean="0"/>
              <a:t>7/10/19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F564C-0E02-5E4A-8B25-D21160378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96B4B-ED8C-6940-BD07-4575973C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C692-7C21-0A45-9E7E-BED132878C4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955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12" Type="http://schemas.openxmlformats.org/officeDocument/2006/relationships/hyperlink" Target="http://learningapps.org/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png"/><Relationship Id="rId1" Type="http://schemas.openxmlformats.org/officeDocument/2006/relationships/tags" Target="../tags/tag9.xml"/><Relationship Id="rId6" Type="http://schemas.openxmlformats.org/officeDocument/2006/relationships/hyperlink" Target="http://www.edpuzzle.com/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openxmlformats.org/officeDocument/2006/relationships/hyperlink" Target="http://en.educaplay.com/" TargetMode="External"/><Relationship Id="rId4" Type="http://schemas.openxmlformats.org/officeDocument/2006/relationships/hyperlink" Target="http://www.genial.ly.com/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://quizlet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padlet.com/eledeleyre/retosprofecli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hyperlink" Target="https://www.unifg.it/sites/default/files/allegatiparagrafo/20-01-2014/coyle_clil_planningtool_ki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cEemPBXNdE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prezi.com/orotzdoqw_j_/?token=ea8aa1c112f0a7208d974fe74d0d0b24356a7858fa97e78608296556f404f68b&amp;utm_campaign=share&amp;utm_medium=cop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hyperlink" Target="https://padlet.com/leyreuah/TICyAICLE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25.png"/><Relationship Id="rId10" Type="http://schemas.openxmlformats.org/officeDocument/2006/relationships/image" Target="../media/image9.jpeg"/><Relationship Id="rId4" Type="http://schemas.openxmlformats.org/officeDocument/2006/relationships/hyperlink" Target="https://prezi.com/orotzdoqw_j_/?token=ea8aa1c112f0a7208d974fe74d0d0b24356a7858fa97e78608296556f404f68b&amp;utm_campaign=share&amp;utm_medium=copy&amp;rc=ex0share" TargetMode="Externa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s://revistadepedagogia.org/wp-content/uploads/2016/04/Trazos-para-el-dise&#241;o-del-perfil-competencial-de-la-figura-del-maestro-biling&#252;e-1.pdf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mindmeister.com/&#8206;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microsoft.com/office/2011/relationships/webextension" Target="../webextensions/webextension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hyperlink" Target="https://youtu.be/nJvs5ZmDfH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s://padlet.com/eledeleyre/retosprofeclil" TargetMode="External"/><Relationship Id="rId5" Type="http://schemas.openxmlformats.org/officeDocument/2006/relationships/image" Target="../media/image16.gif"/><Relationship Id="rId10" Type="http://schemas.openxmlformats.org/officeDocument/2006/relationships/image" Target="../media/image17.png"/><Relationship Id="rId4" Type="http://schemas.openxmlformats.org/officeDocument/2006/relationships/hyperlink" Target="https://cvc.cervantes.es/ensenanza/biblioteca_ele/diccio_ele/default.htm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044A0EF-97F7-3547-9C2A-6D0F2E90CDD1}"/>
              </a:ext>
            </a:extLst>
          </p:cNvPr>
          <p:cNvSpPr/>
          <p:nvPr/>
        </p:nvSpPr>
        <p:spPr>
          <a:xfrm>
            <a:off x="0" y="6561379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Enseñanza Integrada de Lengua y Contenido                                       					                                                                Dra. Leyre Alejaldre BIel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0219AD-CF6B-414D-A8C8-6565BB6C8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1" b="7228"/>
          <a:stretch/>
        </p:blipFill>
        <p:spPr>
          <a:xfrm>
            <a:off x="5078473" y="6555005"/>
            <a:ext cx="1746739" cy="47171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E041B38-FEA1-A149-98A3-FF4093BE21FA}"/>
              </a:ext>
            </a:extLst>
          </p:cNvPr>
          <p:cNvSpPr/>
          <p:nvPr/>
        </p:nvSpPr>
        <p:spPr>
          <a:xfrm>
            <a:off x="11312769" y="0"/>
            <a:ext cx="586155" cy="73855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5AC0A4D-4002-274C-9F5B-1EE2730007DD}" type="slidenum">
              <a:rPr lang="es-US" sz="2400"/>
              <a:t>1</a:t>
            </a:fld>
            <a:endParaRPr lang="es-US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42E08B-5C16-AC4A-BE30-5F653EF175BB}"/>
              </a:ext>
            </a:extLst>
          </p:cNvPr>
          <p:cNvSpPr/>
          <p:nvPr/>
        </p:nvSpPr>
        <p:spPr>
          <a:xfrm>
            <a:off x="2" y="0"/>
            <a:ext cx="2471351" cy="73855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SESIÓN 4</a:t>
            </a:r>
          </a:p>
          <a:p>
            <a:pPr algn="ctr"/>
            <a:r>
              <a:rPr lang="es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Jueves, 11 de julio de 2019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294140-FA2E-7749-BDA3-26F6994886F1}"/>
              </a:ext>
            </a:extLst>
          </p:cNvPr>
          <p:cNvSpPr txBox="1"/>
          <p:nvPr/>
        </p:nvSpPr>
        <p:spPr>
          <a:xfrm>
            <a:off x="1346887" y="1231512"/>
            <a:ext cx="867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OBJETIVO: El perfil del profesor AICLE y aplicación de las TIC en AICLE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5C6400-2C1E-A546-9D2F-3A1B84CB8778}"/>
              </a:ext>
            </a:extLst>
          </p:cNvPr>
          <p:cNvSpPr txBox="1"/>
          <p:nvPr/>
        </p:nvSpPr>
        <p:spPr>
          <a:xfrm>
            <a:off x="1346887" y="1905356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CALENTAMIENTO: ¿Qué os sugiere esta imagen?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39639E-8298-0F4F-98A3-918BEBEB98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15" y="2804403"/>
            <a:ext cx="6063854" cy="35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sultado de imagen de genially">
            <a:hlinkClick r:id="rId4"/>
            <a:extLst>
              <a:ext uri="{FF2B5EF4-FFF2-40B4-BE49-F238E27FC236}">
                <a16:creationId xmlns:a16="http://schemas.microsoft.com/office/drawing/2014/main" id="{B34A8EAC-09B7-46F8-9C37-18F52F05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03" y="4988215"/>
            <a:ext cx="1494328" cy="10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edpuzzle">
            <a:hlinkClick r:id="rId6"/>
            <a:extLst>
              <a:ext uri="{FF2B5EF4-FFF2-40B4-BE49-F238E27FC236}">
                <a16:creationId xmlns:a16="http://schemas.microsoft.com/office/drawing/2014/main" id="{ACF347DC-BBF4-47C0-839E-0D4B1E9B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2" y="4988215"/>
            <a:ext cx="1321869" cy="12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roceso alternativo 52"/>
          <p:cNvSpPr/>
          <p:nvPr/>
        </p:nvSpPr>
        <p:spPr>
          <a:xfrm rot="120000">
            <a:off x="6316923" y="3701277"/>
            <a:ext cx="5781048" cy="300338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47" name="46 Rectángulo redondeado"/>
          <p:cNvSpPr/>
          <p:nvPr/>
        </p:nvSpPr>
        <p:spPr>
          <a:xfrm>
            <a:off x="6461676" y="3914707"/>
            <a:ext cx="5489489" cy="2547211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46" name="45 CuadroTexto"/>
          <p:cNvSpPr txBox="1"/>
          <p:nvPr/>
        </p:nvSpPr>
        <p:spPr>
          <a:xfrm>
            <a:off x="6767452" y="3979656"/>
            <a:ext cx="4920971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67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2.2.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Explora estas 5 herramientas TIC para crear actividades interactivas. Accede a los links e investiga las opciones de cada herramienta. CADA GRUPO ELEGIE UNA HERRAMIENTA y crea, UNA ACTIVIDAD interactivas para explotar UNO DE LOS materiales auténticos que HEMOS elegido en la actividad 2.1.</a:t>
            </a:r>
            <a:endParaRPr lang="es-ES" sz="1867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47 Elipse"/>
          <p:cNvSpPr/>
          <p:nvPr/>
        </p:nvSpPr>
        <p:spPr>
          <a:xfrm>
            <a:off x="11177544" y="3392973"/>
            <a:ext cx="864709" cy="84469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64" name="59 CuadroTexto"/>
          <p:cNvSpPr txBox="1"/>
          <p:nvPr/>
        </p:nvSpPr>
        <p:spPr>
          <a:xfrm>
            <a:off x="11456150" y="355460"/>
            <a:ext cx="400468" cy="318100"/>
          </a:xfrm>
          <a:prstGeom prst="rect">
            <a:avLst/>
          </a:prstGeom>
          <a:noFill/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98488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7019389" y="324683"/>
            <a:ext cx="42890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chemeClr val="bg1"/>
                </a:solidFill>
              </a:rPr>
              <a:t>Las TIC y AICLE</a:t>
            </a:r>
            <a:endParaRPr lang="es-ES" sz="1867" b="1" i="1" dirty="0">
              <a:solidFill>
                <a:schemeClr val="bg1"/>
              </a:solidFill>
            </a:endParaRPr>
          </a:p>
        </p:txBody>
      </p:sp>
      <p:sp>
        <p:nvSpPr>
          <p:cNvPr id="70" name="Proceso alternativo 69"/>
          <p:cNvSpPr/>
          <p:nvPr/>
        </p:nvSpPr>
        <p:spPr>
          <a:xfrm rot="21540000">
            <a:off x="732789" y="1142964"/>
            <a:ext cx="10991320" cy="2120489"/>
          </a:xfrm>
          <a:prstGeom prst="flowChartAlternateProcess">
            <a:avLst/>
          </a:prstGeom>
          <a:solidFill>
            <a:srgbClr val="9873A5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71" name="46 Rectángulo redondeado"/>
          <p:cNvSpPr/>
          <p:nvPr/>
        </p:nvSpPr>
        <p:spPr>
          <a:xfrm>
            <a:off x="883605" y="1335318"/>
            <a:ext cx="10681192" cy="1712145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69" name="26 CuadroTexto"/>
          <p:cNvSpPr txBox="1"/>
          <p:nvPr/>
        </p:nvSpPr>
        <p:spPr>
          <a:xfrm>
            <a:off x="968027" y="1423797"/>
            <a:ext cx="10596496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utilización de textos auténticos en diferentes formatos (texto, audio, vídeo) conlleva la necesidad de crear actividades didácticas que faciliten su explotación y que se adecúen a los principios metodológicos de AICLE. Además, tienen que promover el desarrollo de las habilidades cognitivas, lingüísticas y de contenido. La utilización de la tecnología puede contribuir a crear materiales más interactivos y alineados a los objetivos AICLE. </a:t>
            </a:r>
          </a:p>
        </p:txBody>
      </p:sp>
      <p:pic>
        <p:nvPicPr>
          <p:cNvPr id="50" name="Imagen 49" descr="Escribir_DT.png"/>
          <p:cNvPicPr>
            <a:picLocks noChangeAspect="1"/>
          </p:cNvPicPr>
          <p:nvPr/>
        </p:nvPicPr>
        <p:blipFill>
          <a:blip r:embed="rId8">
            <a:alphaModFix amt="65000"/>
          </a:blip>
          <a:stretch>
            <a:fillRect/>
          </a:stretch>
        </p:blipFill>
        <p:spPr>
          <a:xfrm>
            <a:off x="11348380" y="3603244"/>
            <a:ext cx="456000" cy="456000"/>
          </a:xfrm>
          <a:prstGeom prst="rect">
            <a:avLst/>
          </a:prstGeom>
        </p:spPr>
      </p:pic>
      <p:sp>
        <p:nvSpPr>
          <p:cNvPr id="52" name="47 Elipse"/>
          <p:cNvSpPr/>
          <p:nvPr/>
        </p:nvSpPr>
        <p:spPr>
          <a:xfrm>
            <a:off x="318204" y="717595"/>
            <a:ext cx="688555" cy="68625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55" name="17 Imagen" descr="Tarea_pensar.png"/>
          <p:cNvPicPr>
            <a:picLocks noChangeAspect="1"/>
          </p:cNvPicPr>
          <p:nvPr/>
        </p:nvPicPr>
        <p:blipFill>
          <a:blip r:embed="rId9">
            <a:grayscl/>
            <a:alphaModFix amt="55000"/>
          </a:blip>
          <a:srcRect b="9295"/>
          <a:stretch>
            <a:fillRect/>
          </a:stretch>
        </p:blipFill>
        <p:spPr>
          <a:xfrm>
            <a:off x="432796" y="888241"/>
            <a:ext cx="454264" cy="408000"/>
          </a:xfrm>
          <a:prstGeom prst="rect">
            <a:avLst/>
          </a:prstGeom>
        </p:spPr>
      </p:pic>
      <p:pic>
        <p:nvPicPr>
          <p:cNvPr id="2" name="Picture 2" descr="Resultado de imagen de educaplay logo">
            <a:hlinkClick r:id="rId10"/>
            <a:extLst>
              <a:ext uri="{FF2B5EF4-FFF2-40B4-BE49-F238E27FC236}">
                <a16:creationId xmlns:a16="http://schemas.microsoft.com/office/drawing/2014/main" id="{2809693C-116C-4D3B-96F0-3EE5205E1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81" y="4988215"/>
            <a:ext cx="1129479" cy="7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learningapps espaÃ±ol">
            <a:hlinkClick r:id="rId12"/>
            <a:extLst>
              <a:ext uri="{FF2B5EF4-FFF2-40B4-BE49-F238E27FC236}">
                <a16:creationId xmlns:a16="http://schemas.microsoft.com/office/drawing/2014/main" id="{5563C1DA-5A87-4829-A73D-C3638470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81" y="3666575"/>
            <a:ext cx="1207299" cy="12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quizlet">
            <a:hlinkClick r:id="rId14"/>
            <a:extLst>
              <a:ext uri="{FF2B5EF4-FFF2-40B4-BE49-F238E27FC236}">
                <a16:creationId xmlns:a16="http://schemas.microsoft.com/office/drawing/2014/main" id="{6C0B2DE2-AEE8-43B7-9EF8-E057E67A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3" y="3542167"/>
            <a:ext cx="2261425" cy="9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0741614D-1074-6E4C-8379-3A3E1374F65F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87C109F-1729-8A4C-93BA-6F9BE31C402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3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355460"/>
            <a:ext cx="400468" cy="318100"/>
          </a:xfrm>
          <a:prstGeom prst="rect">
            <a:avLst/>
          </a:prstGeom>
          <a:noFill/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2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98488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7019389" y="324683"/>
            <a:ext cx="42890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chemeClr val="bg1"/>
                </a:solidFill>
              </a:rPr>
              <a:t>Las TIC y AICLE</a:t>
            </a:r>
            <a:endParaRPr lang="es-ES" sz="1867" b="1" i="1" dirty="0">
              <a:solidFill>
                <a:schemeClr val="bg1"/>
              </a:solidFill>
            </a:endParaRPr>
          </a:p>
        </p:txBody>
      </p:sp>
      <p:sp>
        <p:nvSpPr>
          <p:cNvPr id="70" name="Proceso alternativo 69"/>
          <p:cNvSpPr/>
          <p:nvPr/>
        </p:nvSpPr>
        <p:spPr>
          <a:xfrm rot="21540000">
            <a:off x="733603" y="1166861"/>
            <a:ext cx="10991320" cy="2213753"/>
          </a:xfrm>
          <a:prstGeom prst="flowChartAlternateProcess">
            <a:avLst/>
          </a:prstGeom>
          <a:solidFill>
            <a:srgbClr val="9873A5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71" name="46 Rectángulo redondeado"/>
          <p:cNvSpPr/>
          <p:nvPr/>
        </p:nvSpPr>
        <p:spPr>
          <a:xfrm>
            <a:off x="883605" y="1407034"/>
            <a:ext cx="10681192" cy="1712145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69" name="26 CuadroTexto"/>
          <p:cNvSpPr txBox="1"/>
          <p:nvPr/>
        </p:nvSpPr>
        <p:spPr>
          <a:xfrm>
            <a:off x="957867" y="1570114"/>
            <a:ext cx="10438397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67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2.2  (continuación)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Comparte tus actividades en el panel digital anterior. En cada post, explica brevemente cuál es el objetivo de la actividad, cómo se trabajan las 4Cs y detalla dentro de la C de comunicación el “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”, “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”, “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”. </a:t>
            </a:r>
            <a:r>
              <a:rPr lang="es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ello, puedes consultar este documento de</a:t>
            </a:r>
            <a:r>
              <a:rPr lang="es-U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US" sz="1867" u="sng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Do Coyle (2005).</a:t>
            </a:r>
            <a:endParaRPr lang="es-ES" sz="18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EA3E911-D537-444C-9B3F-3C62292271E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A9552B-A0BD-484F-AA01-FD40215E6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E8621A0-C9AC-AF4C-A3BA-AA0C26101AD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025332" y="-213874"/>
            <a:ext cx="1729691" cy="1420151"/>
          </a:xfrm>
          <a:prstGeom prst="rect">
            <a:avLst/>
          </a:prstGeom>
        </p:spPr>
      </p:pic>
      <p:pic>
        <p:nvPicPr>
          <p:cNvPr id="13" name="Imagen 12">
            <a:hlinkClick r:id="rId7"/>
            <a:extLst>
              <a:ext uri="{FF2B5EF4-FFF2-40B4-BE49-F238E27FC236}">
                <a16:creationId xmlns:a16="http://schemas.microsoft.com/office/drawing/2014/main" id="{39644FBB-604F-C042-A640-6420F680A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023" y="3626279"/>
            <a:ext cx="4381170" cy="2552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6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38214" y="355460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2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98488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7019389" y="324683"/>
            <a:ext cx="42890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chemeClr val="bg1"/>
                </a:solidFill>
              </a:rPr>
              <a:t>Las TIC y AICLE</a:t>
            </a:r>
            <a:endParaRPr lang="es-ES" sz="1867" b="1" i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0F5EAB5-D169-462C-95B8-3DF5E10A39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47" y="1050146"/>
            <a:ext cx="9610905" cy="418327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55EBFF6-2A89-9D4E-9739-BA7F6AE44D0B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40C5637-4D5E-E94A-B7DD-930F2F3D99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2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hlinkClick r:id="rId4"/>
            <a:extLst>
              <a:ext uri="{FF2B5EF4-FFF2-40B4-BE49-F238E27FC236}">
                <a16:creationId xmlns:a16="http://schemas.microsoft.com/office/drawing/2014/main" id="{5BDC4EBF-DD7D-449F-A99D-E7866738E4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" y="1816230"/>
            <a:ext cx="6158101" cy="3987732"/>
          </a:xfrm>
          <a:prstGeom prst="rect">
            <a:avLst/>
          </a:prstGeom>
        </p:spPr>
      </p:pic>
      <p:sp>
        <p:nvSpPr>
          <p:cNvPr id="53" name="Proceso alternativo 52"/>
          <p:cNvSpPr/>
          <p:nvPr/>
        </p:nvSpPr>
        <p:spPr>
          <a:xfrm rot="120000">
            <a:off x="6297912" y="3783316"/>
            <a:ext cx="5781048" cy="293065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47" name="46 Rectángulo redondeado"/>
          <p:cNvSpPr/>
          <p:nvPr/>
        </p:nvSpPr>
        <p:spPr>
          <a:xfrm>
            <a:off x="6441397" y="3999038"/>
            <a:ext cx="5489489" cy="2464852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46" name="45 CuadroTexto"/>
          <p:cNvSpPr txBox="1"/>
          <p:nvPr/>
        </p:nvSpPr>
        <p:spPr>
          <a:xfrm>
            <a:off x="6650699" y="4149858"/>
            <a:ext cx="5169815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2.4.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Revisa de nuevo las actividades creadas en la actividad 2.2 y explica qué habilidades cognitivas se trabajan según la Taxonomía de Bloom. ¿Se trata de HOTS o LOTS?  Responde mediante un comentario en los posts que has publicado en el</a:t>
            </a:r>
            <a:r>
              <a:rPr lang="es-E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u="sng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panel digital de la actividad anterior</a:t>
            </a:r>
            <a:r>
              <a:rPr lang="es-ES" sz="1867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59 CuadroTexto"/>
          <p:cNvSpPr txBox="1"/>
          <p:nvPr/>
        </p:nvSpPr>
        <p:spPr>
          <a:xfrm>
            <a:off x="11456150" y="355460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2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98488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7019389" y="324683"/>
            <a:ext cx="42890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chemeClr val="bg1"/>
                </a:solidFill>
              </a:rPr>
              <a:t>Las TIC y AICLE</a:t>
            </a:r>
          </a:p>
        </p:txBody>
      </p:sp>
      <p:sp>
        <p:nvSpPr>
          <p:cNvPr id="70" name="Proceso alternativo 69"/>
          <p:cNvSpPr/>
          <p:nvPr/>
        </p:nvSpPr>
        <p:spPr>
          <a:xfrm rot="21540000">
            <a:off x="5464506" y="1163918"/>
            <a:ext cx="6411257" cy="1947149"/>
          </a:xfrm>
          <a:prstGeom prst="flowChartAlternateProcess">
            <a:avLst/>
          </a:prstGeom>
          <a:solidFill>
            <a:srgbClr val="9873A5">
              <a:alpha val="5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71" name="46 Rectángulo redondeado"/>
          <p:cNvSpPr/>
          <p:nvPr/>
        </p:nvSpPr>
        <p:spPr>
          <a:xfrm>
            <a:off x="5632931" y="1370200"/>
            <a:ext cx="6058900" cy="1492331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69" name="26 CuadroTexto"/>
          <p:cNvSpPr txBox="1"/>
          <p:nvPr/>
        </p:nvSpPr>
        <p:spPr>
          <a:xfrm>
            <a:off x="5816647" y="1495176"/>
            <a:ext cx="5639503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Mira esta presentación en</a:t>
            </a:r>
            <a:r>
              <a:rPr lang="es-E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u="sng" dirty="0" err="1"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prezi</a:t>
            </a:r>
            <a:r>
              <a:rPr lang="es-E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incluye </a:t>
            </a:r>
            <a:r>
              <a:rPr lang="es-ES" sz="1867" u="sng" dirty="0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este video</a:t>
            </a:r>
            <a:r>
              <a:rPr lang="es-E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donde se explica muy claramente cómo la taxonomía de Bloom se integra con el uso de las herramientas TIC y promueve HOTS y LOTS.</a:t>
            </a:r>
          </a:p>
        </p:txBody>
      </p:sp>
      <p:sp>
        <p:nvSpPr>
          <p:cNvPr id="17" name="47 Elipse">
            <a:extLst>
              <a:ext uri="{FF2B5EF4-FFF2-40B4-BE49-F238E27FC236}">
                <a16:creationId xmlns:a16="http://schemas.microsoft.com/office/drawing/2014/main" id="{FEAC96CC-F255-41B9-98B4-D69FA201E5AC}"/>
              </a:ext>
            </a:extLst>
          </p:cNvPr>
          <p:cNvSpPr/>
          <p:nvPr/>
        </p:nvSpPr>
        <p:spPr>
          <a:xfrm>
            <a:off x="5094713" y="766755"/>
            <a:ext cx="688555" cy="68625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8" name="35 Elipse">
            <a:extLst>
              <a:ext uri="{FF2B5EF4-FFF2-40B4-BE49-F238E27FC236}">
                <a16:creationId xmlns:a16="http://schemas.microsoft.com/office/drawing/2014/main" id="{481A8765-C0E0-47C0-93E3-780179FB84D4}"/>
              </a:ext>
            </a:extLst>
          </p:cNvPr>
          <p:cNvSpPr/>
          <p:nvPr/>
        </p:nvSpPr>
        <p:spPr>
          <a:xfrm>
            <a:off x="5240495" y="933609"/>
            <a:ext cx="384000" cy="384000"/>
          </a:xfrm>
          <a:prstGeom prst="ellipse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0" name="47 Elipse">
            <a:extLst>
              <a:ext uri="{FF2B5EF4-FFF2-40B4-BE49-F238E27FC236}">
                <a16:creationId xmlns:a16="http://schemas.microsoft.com/office/drawing/2014/main" id="{795E8AEA-C7F8-49EC-B519-450FC873CF26}"/>
              </a:ext>
            </a:extLst>
          </p:cNvPr>
          <p:cNvSpPr/>
          <p:nvPr/>
        </p:nvSpPr>
        <p:spPr>
          <a:xfrm>
            <a:off x="10691556" y="3263561"/>
            <a:ext cx="688555" cy="68625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21" name="57 Rectángulo">
            <a:extLst>
              <a:ext uri="{FF2B5EF4-FFF2-40B4-BE49-F238E27FC236}">
                <a16:creationId xmlns:a16="http://schemas.microsoft.com/office/drawing/2014/main" id="{E83DDE8E-A467-4BD7-BD4A-22151C5BABA4}"/>
              </a:ext>
            </a:extLst>
          </p:cNvPr>
          <p:cNvSpPr/>
          <p:nvPr/>
        </p:nvSpPr>
        <p:spPr>
          <a:xfrm>
            <a:off x="10852859" y="3438931"/>
            <a:ext cx="336000" cy="336000"/>
          </a:xfrm>
          <a:prstGeom prst="rect">
            <a:avLst/>
          </a:prstGeom>
          <a:blipFill dpi="0" rotWithShape="1">
            <a:blip r:embed="rId10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029150E-C612-2844-994F-6AA6747E5252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AA69D8E-7CFB-2B41-88C7-FC79E92D1E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9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271375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54455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14403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6858962" y="240597"/>
            <a:ext cx="4289007" cy="379656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2C65DC-9DBC-9E47-8B30-560D4D36B38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BE916-5C98-C942-AF30-D26DC3C74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3" name="Imagen 2">
            <a:hlinkClick r:id="rId5"/>
            <a:extLst>
              <a:ext uri="{FF2B5EF4-FFF2-40B4-BE49-F238E27FC236}">
                <a16:creationId xmlns:a16="http://schemas.microsoft.com/office/drawing/2014/main" id="{495A7DEA-4187-1347-9A8D-5E98E5D28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928" y="730722"/>
            <a:ext cx="9820145" cy="5668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271375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54455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14403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6858962" y="240597"/>
            <a:ext cx="4289007" cy="379656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2C65DC-9DBC-9E47-8B30-560D4D36B38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BE916-5C98-C942-AF30-D26DC3C74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772C7E-9ABC-7844-AE4C-5E0CFE17A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622" y="0"/>
            <a:ext cx="7311153" cy="6369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9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271375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54455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14403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6858962" y="240597"/>
            <a:ext cx="4289007" cy="379656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2C65DC-9DBC-9E47-8B30-560D4D36B38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BE916-5C98-C942-AF30-D26DC3C74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AE37E74-BD94-8C4D-BC6D-CBB4E3562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48" y="997058"/>
            <a:ext cx="11152472" cy="492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3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271375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54455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14403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6858962" y="240597"/>
            <a:ext cx="4289007" cy="379656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2C65DC-9DBC-9E47-8B30-560D4D36B38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BE916-5C98-C942-AF30-D26DC3C74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DAEDC3-4763-FA4C-89F1-054AB691C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8107"/>
            <a:ext cx="12192000" cy="28594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3931C6-2D73-E744-96FE-CAE33EC94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23721"/>
            <a:ext cx="12192000" cy="17744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F40E0FC-DF42-C546-872C-2DC63FC5F0EC}"/>
              </a:ext>
            </a:extLst>
          </p:cNvPr>
          <p:cNvSpPr/>
          <p:nvPr/>
        </p:nvSpPr>
        <p:spPr>
          <a:xfrm>
            <a:off x="115504" y="3503597"/>
            <a:ext cx="2220227" cy="18608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EB4FBC-51F3-214D-B11B-006F4C4863B1}"/>
              </a:ext>
            </a:extLst>
          </p:cNvPr>
          <p:cNvSpPr/>
          <p:nvPr/>
        </p:nvSpPr>
        <p:spPr>
          <a:xfrm>
            <a:off x="2335731" y="3593098"/>
            <a:ext cx="2399899" cy="19308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9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271375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54455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14403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6858962" y="240597"/>
            <a:ext cx="4289007" cy="379656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12C65DC-9DBC-9E47-8B30-560D4D36B38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BE916-5C98-C942-AF30-D26DC3C74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D1A27D-C45E-E844-BA85-F5E2ABB34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37" y="784554"/>
            <a:ext cx="11460480" cy="545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4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59 CuadroTexto"/>
          <p:cNvSpPr txBox="1"/>
          <p:nvPr/>
        </p:nvSpPr>
        <p:spPr>
          <a:xfrm>
            <a:off x="11456150" y="355460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98488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44C1B6"/>
              </a:solidFill>
            </a:endParaRPr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7019389" y="324683"/>
            <a:ext cx="4289007" cy="379656"/>
          </a:xfrm>
          <a:prstGeom prst="rect">
            <a:avLst/>
          </a:prstGeom>
          <a:solidFill>
            <a:srgbClr val="44C1B6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53" name="Proceso alternativo 52"/>
          <p:cNvSpPr/>
          <p:nvPr/>
        </p:nvSpPr>
        <p:spPr>
          <a:xfrm rot="120000">
            <a:off x="4007949" y="1367884"/>
            <a:ext cx="6141851" cy="489189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47" name="46 Rectángulo redondeado"/>
          <p:cNvSpPr/>
          <p:nvPr/>
        </p:nvSpPr>
        <p:spPr>
          <a:xfrm>
            <a:off x="4356846" y="1563961"/>
            <a:ext cx="5653324" cy="4479921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46" name="45 CuadroTexto"/>
          <p:cNvSpPr txBox="1"/>
          <p:nvPr/>
        </p:nvSpPr>
        <p:spPr>
          <a:xfrm>
            <a:off x="4339999" y="2007441"/>
            <a:ext cx="5477751" cy="282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33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1.1. </a:t>
            </a:r>
            <a:r>
              <a:rPr lang="es-E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Utilizando Mindmeister, haz un esquema sobre el perfil y las competencias ideales del profesor AICLE. </a:t>
            </a:r>
          </a:p>
          <a:p>
            <a:pPr algn="just"/>
            <a:endParaRPr lang="es-ES" sz="2133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ES" sz="2133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es-E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Comparte tu mapa mental en Twitter usando el </a:t>
            </a:r>
            <a:r>
              <a:rPr lang="es-ES" sz="2133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es-ES" sz="2133" dirty="0" err="1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ProfeAICLE</a:t>
            </a:r>
            <a:r>
              <a:rPr lang="es-ES" sz="2133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Incluye el enlace a tu mapa mental en el </a:t>
            </a:r>
            <a:r>
              <a:rPr lang="es-ES" sz="2133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Documento de Actividades.</a:t>
            </a:r>
            <a:endParaRPr lang="es-ES" sz="2133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47 Elipse">
            <a:extLst>
              <a:ext uri="{FF2B5EF4-FFF2-40B4-BE49-F238E27FC236}">
                <a16:creationId xmlns:a16="http://schemas.microsoft.com/office/drawing/2014/main" id="{4C654C2F-F3B2-42B1-8DA7-C178A4C6EB81}"/>
              </a:ext>
            </a:extLst>
          </p:cNvPr>
          <p:cNvSpPr/>
          <p:nvPr/>
        </p:nvSpPr>
        <p:spPr>
          <a:xfrm>
            <a:off x="10904659" y="1220831"/>
            <a:ext cx="688555" cy="68625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31" name="57 Rectángulo">
            <a:extLst>
              <a:ext uri="{FF2B5EF4-FFF2-40B4-BE49-F238E27FC236}">
                <a16:creationId xmlns:a16="http://schemas.microsoft.com/office/drawing/2014/main" id="{D74684E6-B24C-4755-A985-CB605F447678}"/>
              </a:ext>
            </a:extLst>
          </p:cNvPr>
          <p:cNvSpPr/>
          <p:nvPr/>
        </p:nvSpPr>
        <p:spPr>
          <a:xfrm>
            <a:off x="11065961" y="1396200"/>
            <a:ext cx="336000" cy="336000"/>
          </a:xfrm>
          <a:prstGeom prst="rect">
            <a:avLst/>
          </a:prstGeom>
          <a:blipFill dpi="0" rotWithShape="1">
            <a:blip r:embed="rId4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2" name="47 Elipse"/>
          <p:cNvSpPr/>
          <p:nvPr/>
        </p:nvSpPr>
        <p:spPr>
          <a:xfrm>
            <a:off x="10078815" y="1132129"/>
            <a:ext cx="688555" cy="68626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pic>
        <p:nvPicPr>
          <p:cNvPr id="23" name="Imagen 22" descr="Escribir_DT.png"/>
          <p:cNvPicPr>
            <a:picLocks noChangeAspect="1"/>
          </p:cNvPicPr>
          <p:nvPr/>
        </p:nvPicPr>
        <p:blipFill>
          <a:blip r:embed="rId5">
            <a:alphaModFix amt="65000"/>
          </a:blip>
          <a:stretch>
            <a:fillRect/>
          </a:stretch>
        </p:blipFill>
        <p:spPr>
          <a:xfrm>
            <a:off x="10233291" y="1302453"/>
            <a:ext cx="370471" cy="370471"/>
          </a:xfrm>
          <a:prstGeom prst="rect">
            <a:avLst/>
          </a:prstGeom>
        </p:spPr>
      </p:pic>
      <p:pic>
        <p:nvPicPr>
          <p:cNvPr id="1028" name="Picture 4" descr="Resultado de imagen de twitter logo">
            <a:extLst>
              <a:ext uri="{FF2B5EF4-FFF2-40B4-BE49-F238E27FC236}">
                <a16:creationId xmlns:a16="http://schemas.microsoft.com/office/drawing/2014/main" id="{75A5FB17-229A-4A6E-9A16-E9851AD7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1" y="4943357"/>
            <a:ext cx="504976" cy="5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mindmeister logo">
            <a:hlinkClick r:id="rId7"/>
            <a:extLst>
              <a:ext uri="{FF2B5EF4-FFF2-40B4-BE49-F238E27FC236}">
                <a16:creationId xmlns:a16="http://schemas.microsoft.com/office/drawing/2014/main" id="{421CE91F-A214-45B4-B147-F3728033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47" y="3030363"/>
            <a:ext cx="2111771" cy="4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B1B6140-9344-4F49-888A-674143777579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         					Dra. Leyre Alejaldre BIel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E1ED739-E396-8B46-B459-DB24AC1970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EDB7BCF-05F8-274F-914E-F112B10900B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599" y="1302453"/>
            <a:ext cx="1729691" cy="14201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C02C46-848A-EC49-A8BD-A5508D1D02E1}"/>
              </a:ext>
            </a:extLst>
          </p:cNvPr>
          <p:cNvSpPr txBox="1"/>
          <p:nvPr/>
        </p:nvSpPr>
        <p:spPr>
          <a:xfrm>
            <a:off x="388969" y="3223557"/>
            <a:ext cx="3535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>
                <a:solidFill>
                  <a:srgbClr val="44C1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¡Si no queréis usar ahora Mindmeister, podéis dibujar el esquema en un papel!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2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ceso alternativo 52"/>
          <p:cNvSpPr/>
          <p:nvPr/>
        </p:nvSpPr>
        <p:spPr>
          <a:xfrm rot="120000">
            <a:off x="6880219" y="1967807"/>
            <a:ext cx="5358797" cy="421502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 dirty="0"/>
          </a:p>
        </p:txBody>
      </p:sp>
      <p:sp>
        <p:nvSpPr>
          <p:cNvPr id="47" name="46 Rectángulo redondeado"/>
          <p:cNvSpPr/>
          <p:nvPr/>
        </p:nvSpPr>
        <p:spPr>
          <a:xfrm>
            <a:off x="7132773" y="2344833"/>
            <a:ext cx="4622760" cy="3419171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64" name="59 CuadroTexto"/>
          <p:cNvSpPr txBox="1"/>
          <p:nvPr/>
        </p:nvSpPr>
        <p:spPr>
          <a:xfrm>
            <a:off x="11456150" y="355460"/>
            <a:ext cx="4004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1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68905" y="298488"/>
            <a:ext cx="5066184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44C1B6"/>
              </a:solidFill>
            </a:endParaRPr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7019389" y="324683"/>
            <a:ext cx="4289007" cy="379656"/>
          </a:xfrm>
          <a:prstGeom prst="rect">
            <a:avLst/>
          </a:prstGeom>
          <a:solidFill>
            <a:srgbClr val="44C1B6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rgbClr val="FFFFFF"/>
                </a:solidFill>
              </a:rPr>
              <a:t>El profesor AICLE</a:t>
            </a:r>
            <a:endParaRPr lang="es-ES_tradnl" sz="1867" dirty="0">
              <a:solidFill>
                <a:srgbClr val="FFFFFF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28030D-131A-432B-B073-032725EE18AD}"/>
              </a:ext>
            </a:extLst>
          </p:cNvPr>
          <p:cNvSpPr/>
          <p:nvPr/>
        </p:nvSpPr>
        <p:spPr>
          <a:xfrm>
            <a:off x="7290059" y="2344834"/>
            <a:ext cx="4308188" cy="366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33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1.2. </a:t>
            </a:r>
            <a:r>
              <a:rPr lang="es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Vamos a ver el video de </a:t>
            </a:r>
            <a:r>
              <a:rPr lang="es-US" sz="2133" u="sng" dirty="0">
                <a:solidFill>
                  <a:srgbClr val="0563C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Co Doyle</a:t>
            </a:r>
            <a:r>
              <a:rPr lang="es-US" sz="2133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s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sobre el tipo de formación que tiene que recibir un docente AICLE. </a:t>
            </a:r>
          </a:p>
          <a:p>
            <a:pPr algn="just"/>
            <a:endParaRPr lang="es-US" sz="2133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es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¿Qué destrezas has adquirido ya y cuáles tienes que trabajar en el futuro?</a:t>
            </a:r>
          </a:p>
          <a:p>
            <a:pPr algn="just"/>
            <a:endParaRPr lang="es-US" sz="2133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es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Responde en </a:t>
            </a:r>
            <a:r>
              <a:rPr lang="es-E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 </a:t>
            </a:r>
            <a:r>
              <a:rPr lang="es-ES" sz="2133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Documento de Actividades.</a:t>
            </a:r>
          </a:p>
          <a:p>
            <a:endParaRPr lang="es-ES" sz="1867" b="1" dirty="0">
              <a:solidFill>
                <a:srgbClr val="B80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47 Elipse">
            <a:extLst>
              <a:ext uri="{FF2B5EF4-FFF2-40B4-BE49-F238E27FC236}">
                <a16:creationId xmlns:a16="http://schemas.microsoft.com/office/drawing/2014/main" id="{A62DCCF3-FEA5-45D4-B731-FE3230C64258}"/>
              </a:ext>
            </a:extLst>
          </p:cNvPr>
          <p:cNvSpPr/>
          <p:nvPr/>
        </p:nvSpPr>
        <p:spPr>
          <a:xfrm>
            <a:off x="11089843" y="4102996"/>
            <a:ext cx="688555" cy="68625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24" name="Imagen 23" descr="13993621.jpg">
            <a:extLst>
              <a:ext uri="{FF2B5EF4-FFF2-40B4-BE49-F238E27FC236}">
                <a16:creationId xmlns:a16="http://schemas.microsoft.com/office/drawing/2014/main" id="{A41336FF-343C-4BF0-A25A-C712F4A0213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rcRect l="63613" t="49764" r="26165" b="41493"/>
          <a:stretch>
            <a:fillRect/>
          </a:stretch>
        </p:blipFill>
        <p:spPr>
          <a:xfrm>
            <a:off x="11262249" y="4287884"/>
            <a:ext cx="336000" cy="336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D09F6E2-726B-1B47-8865-4164E9FFB315}"/>
              </a:ext>
            </a:extLst>
          </p:cNvPr>
          <p:cNvSpPr/>
          <p:nvPr/>
        </p:nvSpPr>
        <p:spPr>
          <a:xfrm>
            <a:off x="0" y="6399036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9B045E3-0B9D-A94C-AB01-45BAD157E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mplemento 6">
                <a:extLst>
                  <a:ext uri="{FF2B5EF4-FFF2-40B4-BE49-F238E27FC236}">
                    <a16:creationId xmlns:a16="http://schemas.microsoft.com/office/drawing/2014/main" id="{1AA861CB-CE9D-6B4B-8D6F-16BD9D710C5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7800" y="598531"/>
              <a:ext cx="6332435" cy="458393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7" name="Complemento 6">
                <a:extLst>
                  <a:ext uri="{FF2B5EF4-FFF2-40B4-BE49-F238E27FC236}">
                    <a16:creationId xmlns:a16="http://schemas.microsoft.com/office/drawing/2014/main" id="{1AA861CB-CE9D-6B4B-8D6F-16BD9D710C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800" y="598531"/>
                <a:ext cx="6332435" cy="4583939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74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0"/>
    </mc:Choice>
    <mc:Fallback xmlns="">
      <p:transition spd="slow" advClick="0" advTm="360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ccionario de terminos clave de ELE">
            <a:hlinkClick r:id="rId4"/>
            <a:extLst>
              <a:ext uri="{FF2B5EF4-FFF2-40B4-BE49-F238E27FC236}">
                <a16:creationId xmlns:a16="http://schemas.microsoft.com/office/drawing/2014/main" id="{5C92AC4D-A786-4737-8CDF-69EB3828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015" y="95621"/>
            <a:ext cx="6777425" cy="67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Proceso alternativo 52"/>
          <p:cNvSpPr/>
          <p:nvPr/>
        </p:nvSpPr>
        <p:spPr>
          <a:xfrm rot="120000">
            <a:off x="5322134" y="1944276"/>
            <a:ext cx="6743305" cy="426887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2400"/>
          </a:p>
        </p:txBody>
      </p:sp>
      <p:sp>
        <p:nvSpPr>
          <p:cNvPr id="47" name="46 Rectángulo redondeado"/>
          <p:cNvSpPr/>
          <p:nvPr/>
        </p:nvSpPr>
        <p:spPr>
          <a:xfrm>
            <a:off x="5600924" y="2238310"/>
            <a:ext cx="6194145" cy="3765060"/>
          </a:xfrm>
          <a:prstGeom prst="roundRect">
            <a:avLst/>
          </a:prstGeom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46" name="45 CuadroTexto"/>
          <p:cNvSpPr txBox="1"/>
          <p:nvPr/>
        </p:nvSpPr>
        <p:spPr>
          <a:xfrm>
            <a:off x="5771461" y="2433162"/>
            <a:ext cx="5684689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67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2.1.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 de las premisas del enfoque AICLE es la utilización de </a:t>
            </a:r>
            <a:r>
              <a:rPr lang="es-ES" sz="1867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materiales auténticos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¿sabes qué significa este concepto? Utiliza el </a:t>
            </a:r>
            <a:r>
              <a:rPr lang="es-ES" sz="1867" u="sng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Diccionario de Términos Clave de ELE</a:t>
            </a:r>
            <a:r>
              <a:rPr lang="es-ES" sz="18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 Instituto Cervantes para explicar con tus palabras este concepto en el </a:t>
            </a:r>
            <a:r>
              <a:rPr lang="es-ES" sz="1867" dirty="0">
                <a:solidFill>
                  <a:srgbClr val="B8005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Documento de Actividades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867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 grupo elige </a:t>
            </a:r>
            <a:r>
              <a:rPr lang="es-E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materiales auténticos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podrían trabajar en sus clases en septiembre y los comparten en el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panel digital </a:t>
            </a:r>
            <a:r>
              <a:rPr lang="es-E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explicando brevemente cuál es el contenido y la lengua vehicular.</a:t>
            </a:r>
          </a:p>
          <a:p>
            <a:pPr algn="just"/>
            <a:endParaRPr lang="es-ES" sz="1867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47 Elipse"/>
          <p:cNvSpPr/>
          <p:nvPr/>
        </p:nvSpPr>
        <p:spPr>
          <a:xfrm>
            <a:off x="10336536" y="1232777"/>
            <a:ext cx="864709" cy="84469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400"/>
          </a:p>
        </p:txBody>
      </p:sp>
      <p:sp>
        <p:nvSpPr>
          <p:cNvPr id="64" name="59 CuadroTexto"/>
          <p:cNvSpPr txBox="1"/>
          <p:nvPr/>
        </p:nvSpPr>
        <p:spPr>
          <a:xfrm>
            <a:off x="11456150" y="355460"/>
            <a:ext cx="400468" cy="318100"/>
          </a:xfrm>
          <a:prstGeom prst="rect">
            <a:avLst/>
          </a:prstGeom>
          <a:noFill/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r>
              <a:rPr lang="es-ES" sz="1467" b="1" dirty="0">
                <a:solidFill>
                  <a:srgbClr val="44C1B6"/>
                </a:solidFill>
              </a:rPr>
              <a:t>2</a:t>
            </a:r>
          </a:p>
        </p:txBody>
      </p:sp>
      <p:sp>
        <p:nvSpPr>
          <p:cNvPr id="65" name="25 Anillo"/>
          <p:cNvSpPr/>
          <p:nvPr/>
        </p:nvSpPr>
        <p:spPr>
          <a:xfrm>
            <a:off x="11234645" y="138541"/>
            <a:ext cx="807609" cy="782655"/>
          </a:xfrm>
          <a:prstGeom prst="donu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6" name="24 Rectángulo">
            <a:hlinkClick r:id="" action="ppaction://noaction"/>
          </p:cNvPr>
          <p:cNvSpPr/>
          <p:nvPr/>
        </p:nvSpPr>
        <p:spPr>
          <a:xfrm>
            <a:off x="6249409" y="298488"/>
            <a:ext cx="5085680" cy="462757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7" name="57 CuadroTexto">
            <a:hlinkClick r:id="" action="ppaction://noaction"/>
          </p:cNvPr>
          <p:cNvSpPr txBox="1"/>
          <p:nvPr/>
        </p:nvSpPr>
        <p:spPr>
          <a:xfrm>
            <a:off x="6095999" y="324683"/>
            <a:ext cx="5212396" cy="379656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867" b="1" dirty="0">
                <a:solidFill>
                  <a:schemeClr val="bg1"/>
                </a:solidFill>
              </a:rPr>
              <a:t>Las TIC y AICLE</a:t>
            </a:r>
          </a:p>
        </p:txBody>
      </p:sp>
      <p:pic>
        <p:nvPicPr>
          <p:cNvPr id="50" name="Imagen 49" descr="Escribir_DT.png"/>
          <p:cNvPicPr>
            <a:picLocks noChangeAspect="1"/>
          </p:cNvPicPr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>
            <a:off x="10507372" y="1443048"/>
            <a:ext cx="456000" cy="456000"/>
          </a:xfrm>
          <a:prstGeom prst="rect">
            <a:avLst/>
          </a:prstGeom>
        </p:spPr>
      </p:pic>
      <p:sp>
        <p:nvSpPr>
          <p:cNvPr id="18" name="47 Elipse">
            <a:extLst>
              <a:ext uri="{FF2B5EF4-FFF2-40B4-BE49-F238E27FC236}">
                <a16:creationId xmlns:a16="http://schemas.microsoft.com/office/drawing/2014/main" id="{6BE46D1F-6F43-4E35-B41F-6D3CDF2B188C}"/>
              </a:ext>
            </a:extLst>
          </p:cNvPr>
          <p:cNvSpPr/>
          <p:nvPr/>
        </p:nvSpPr>
        <p:spPr>
          <a:xfrm>
            <a:off x="9408907" y="1306348"/>
            <a:ext cx="688555" cy="686259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9" name="57 Rectángulo">
            <a:extLst>
              <a:ext uri="{FF2B5EF4-FFF2-40B4-BE49-F238E27FC236}">
                <a16:creationId xmlns:a16="http://schemas.microsoft.com/office/drawing/2014/main" id="{86E6D176-E44F-4E4B-B3C9-F85BA4CB994F}"/>
              </a:ext>
            </a:extLst>
          </p:cNvPr>
          <p:cNvSpPr/>
          <p:nvPr/>
        </p:nvSpPr>
        <p:spPr>
          <a:xfrm>
            <a:off x="9570209" y="1481717"/>
            <a:ext cx="336000" cy="336000"/>
          </a:xfrm>
          <a:prstGeom prst="rect">
            <a:avLst/>
          </a:prstGeom>
          <a:blipFill dpi="0" rotWithShape="1">
            <a:blip r:embed="rId8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246CF5C-D169-C346-98FD-621B6804515B}"/>
              </a:ext>
            </a:extLst>
          </p:cNvPr>
          <p:cNvSpPr/>
          <p:nvPr/>
        </p:nvSpPr>
        <p:spPr>
          <a:xfrm>
            <a:off x="-1" y="6371470"/>
            <a:ext cx="12192000" cy="458965"/>
          </a:xfrm>
          <a:prstGeom prst="rect">
            <a:avLst/>
          </a:prstGeom>
          <a:solidFill>
            <a:srgbClr val="44C1B6"/>
          </a:solidFill>
          <a:ln>
            <a:solidFill>
              <a:srgbClr val="44C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400" dirty="0"/>
              <a:t>Enseñanza Integrada de Lengua y Contenido                                                                                                   					Dra. Leyre Alejaldre BIel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E845E65-FAFA-154E-A7BD-0C66D62884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921" b="7228"/>
          <a:stretch/>
        </p:blipFill>
        <p:spPr>
          <a:xfrm>
            <a:off x="5076093" y="6399035"/>
            <a:ext cx="1746739" cy="4717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D7F813-6166-D34C-8D4E-B8ECF553EBF2}"/>
              </a:ext>
            </a:extLst>
          </p:cNvPr>
          <p:cNvSpPr txBox="1"/>
          <p:nvPr/>
        </p:nvSpPr>
        <p:spPr>
          <a:xfrm rot="21217290">
            <a:off x="31059" y="2347468"/>
            <a:ext cx="53620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MATERIALES AUTÉNTICOS</a:t>
            </a:r>
          </a:p>
        </p:txBody>
      </p:sp>
      <p:pic>
        <p:nvPicPr>
          <p:cNvPr id="4" name="Imagen 3">
            <a:hlinkClick r:id="rId6"/>
            <a:extLst>
              <a:ext uri="{FF2B5EF4-FFF2-40B4-BE49-F238E27FC236}">
                <a16:creationId xmlns:a16="http://schemas.microsoft.com/office/drawing/2014/main" id="{E06284B9-7091-BF49-B94D-E89F09CD9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184" y="5056476"/>
            <a:ext cx="1450818" cy="845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8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Las TIC del profesor 3.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Las TIC del profesor 3.3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Las TIC del profesor 3.3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Terminología 1.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Las TIC del profesor 3.2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600.00"/>
  <p:tag name="ISPRING_SLIDE_INDENT_LEVEL" val="0"/>
  <p:tag name="ISPRING_CUSTOM_TIMING_USED" val="0"/>
  <p:tag name="GENSWF_SLIDE_TITLE" val="Las TIC del profesor 3.3.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2E1808F2-372E-A34C-959A-3A6F963C218D}">
  <we:reference id="wa104221182" version="3.3.0.0" store="es-E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928"/>
    <we:property name="starttime" value="0"/>
    <we:property name="vid" value="&quot;https://youtu.be/nJvs5ZmDfH4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639</Words>
  <Application>Microsoft Macintosh PowerPoint</Application>
  <PresentationFormat>Panorámica</PresentationFormat>
  <Paragraphs>73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Leyre Alejaldre Biel</dc:creator>
  <cp:lastModifiedBy>Leyre Alejaldre Biel</cp:lastModifiedBy>
  <cp:revision>4</cp:revision>
  <dcterms:created xsi:type="dcterms:W3CDTF">2019-07-10T16:03:09Z</dcterms:created>
  <dcterms:modified xsi:type="dcterms:W3CDTF">2019-07-10T16:29:47Z</dcterms:modified>
</cp:coreProperties>
</file>